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8"/>
  </p:notesMasterIdLst>
  <p:handoutMasterIdLst>
    <p:handoutMasterId r:id="rId19"/>
  </p:handoutMasterIdLst>
  <p:sldIdLst>
    <p:sldId id="298" r:id="rId4"/>
    <p:sldId id="283" r:id="rId5"/>
    <p:sldId id="297" r:id="rId6"/>
    <p:sldId id="292" r:id="rId7"/>
    <p:sldId id="284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574" autoAdjust="0"/>
  </p:normalViewPr>
  <p:slideViewPr>
    <p:cSldViewPr snapToGrid="0">
      <p:cViewPr varScale="1">
        <p:scale>
          <a:sx n="81" d="100"/>
          <a:sy n="81" d="100"/>
        </p:scale>
        <p:origin x="120" y="12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D2F3D5-FC6D-4BAD-8FD0-CBFB83D68AE6}" type="datetime1">
              <a:rPr lang="ru-RU" smtClean="0"/>
              <a:t>19.11.2018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B893-0FFF-4C7C-B648-8CDDC0CCCD58}" type="datetime1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2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87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26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29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02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ru-RU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ru-RU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  <a:t/>
            </a:r>
            <a:b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ru-RU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0%BF%D0%BE%D0%B6%D0%B8%D0%B2%D0%B0%D1%87" TargetMode="External"/><Relationship Id="rId2" Type="http://schemas.openxmlformats.org/officeDocument/2006/relationships/hyperlink" Target="https://uk.wikipedia.org/wiki/%D0%97%D0%B0%D0%BC%D0%BE%D0%B2%D0%BD%D0%B8%D0%BA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uk.wikipedia.org/wiki/%D0%9F%D0%BE%D1%81%D1%82%D0%B0%D1%87%D0%B0%D0%BB%D1%8C%D0%BD%D0%B8%D0%B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0%BE%D0%BF%D1%83%D0%BB%D1%8F%D1%80%D0%BD%D1%96%D1%81%D1%82%D1%8C" TargetMode="External"/><Relationship Id="rId2" Type="http://schemas.openxmlformats.org/officeDocument/2006/relationships/hyperlink" Target="https://uk.wikipedia.org/wiki/%D0%86%D0%BD%D1%84%D0%BE%D1%80%D0%BC%D0%B0%D1%86%D1%96%D1%8F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uk.wikipedia.org/wiki/%D0%A0%D0%B5%D0%BA%D0%BB%D0%B0%D0%BC%D0%B0#cite_note-:0-3" TargetMode="External"/><Relationship Id="rId5" Type="http://schemas.openxmlformats.org/officeDocument/2006/relationships/hyperlink" Target="https://uk.wikipedia.org/wiki/%D0%A0%D0%B5%D0%BA%D0%BB%D0%B0%D0%BC%D0%B0#cite_note-2" TargetMode="External"/><Relationship Id="rId4" Type="http://schemas.openxmlformats.org/officeDocument/2006/relationships/hyperlink" Target="https://uk.wikipedia.org/wiki/%D0%A1%D0%BF%D0%BE%D0%B6%D0%B8%D0%B2%D0%B0%D1%87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buklib.net/books/33856/" TargetMode="External"/><Relationship Id="rId7" Type="http://schemas.openxmlformats.org/officeDocument/2006/relationships/hyperlink" Target="https://geniusmarketing.me/video/chto-takoe-marketing-novogo-pokoleniya/" TargetMode="External"/><Relationship Id="rId2" Type="http://schemas.openxmlformats.org/officeDocument/2006/relationships/hyperlink" Target="https://uk.wikipedia.org/wiki/%D0%9C%D0%B0%D1%80%D0%BA%D0%B5%D1%82%D0%B8%D0%BD%D0%B3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culturepartnership.eu/publishing/marketing/marketing" TargetMode="External"/><Relationship Id="rId5" Type="http://schemas.openxmlformats.org/officeDocument/2006/relationships/hyperlink" Target="https://uk.wikipedia.org/wiki/%D0%A2%D0%BE%D0%B2%D0%B0%D1%80" TargetMode="External"/><Relationship Id="rId4" Type="http://schemas.openxmlformats.org/officeDocument/2006/relationships/hyperlink" Target="https://uk.wikipedia.org/wiki/%D0%9A%D0%BB%D1%96%D1%94%D0%BD%D1%8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/index.php?title=%D0%9F%D1%80%D0%BE%D0%B4%D1%83%D0%BA%D1%82_%D0%BF%D1%80%D0%B0%D1%86%D1%96&amp;action=edit&amp;redlink=1" TargetMode="External"/><Relationship Id="rId13" Type="http://schemas.openxmlformats.org/officeDocument/2006/relationships/hyperlink" Target="https://uk.wikipedia.org/wiki/%D0%94%D0%B5%D1%80%D0%B8%D0%B2%D0%B0%D1%82%D0%B8%D0%B2" TargetMode="External"/><Relationship Id="rId3" Type="http://schemas.openxmlformats.org/officeDocument/2006/relationships/hyperlink" Target="https://uk.wikipedia.org/wiki/%D0%9F%D1%80%D0%B8%D1%80%D0%BE%D0%B4%D0%B0" TargetMode="External"/><Relationship Id="rId7" Type="http://schemas.openxmlformats.org/officeDocument/2006/relationships/hyperlink" Target="https://uk.wikipedia.org/wiki/%D0%9F%D1%80%D0%BE%D0%B4%D0%B0%D0%B6" TargetMode="External"/><Relationship Id="rId12" Type="http://schemas.openxmlformats.org/officeDocument/2006/relationships/hyperlink" Target="https://uk.wikipedia.org/wiki/%D0%A6%D1%96%D0%BD%D0%BD%D1%96_%D0%BF%D0%B0%D0%BF%D0%B5%D1%80%D0%B8" TargetMode="External"/><Relationship Id="rId2" Type="http://schemas.openxmlformats.org/officeDocument/2006/relationships/hyperlink" Target="https://uk.wikipedia.org/wiki/%D0%9F%D1%80%D0%BE%D0%B4%D1%83%D0%BA%D1%82_(%D0%B5%D0%BA%D0%BE%D0%BD%D0%BE%D0%BC%D1%96%D0%BA%D0%B0)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uk.wikipedia.org/wiki/%D0%9F%D0%BE%D1%82%D1%80%D0%B5%D0%B1%D0%B0" TargetMode="External"/><Relationship Id="rId11" Type="http://schemas.openxmlformats.org/officeDocument/2006/relationships/hyperlink" Target="https://uk.wikipedia.org/wiki/%D0%9D%D0%B5%D0%BC%D0%B0%D1%82%D0%B5%D1%80%D1%96%D0%B0%D0%BB%D1%8C%D0%BD%D1%96_%D0%B0%D0%BA%D1%82%D0%B8%D0%B2%D0%B8" TargetMode="External"/><Relationship Id="rId5" Type="http://schemas.openxmlformats.org/officeDocument/2006/relationships/hyperlink" Target="https://uk.wikipedia.org/wiki/%D0%9F%D0%BE%D1%81%D0%BB%D1%83%D0%B3%D0%B8" TargetMode="External"/><Relationship Id="rId10" Type="http://schemas.openxmlformats.org/officeDocument/2006/relationships/hyperlink" Target="https://uk.wikipedia.org/wiki/%D0%9C%D0%B0%D1%82%D0%B5%D1%80%D1%96%D0%B0%D0%BB%D1%8C%D0%BD%D1%96_%D0%B0%D0%BA%D1%82%D0%B8%D0%B2%D0%B8" TargetMode="External"/><Relationship Id="rId4" Type="http://schemas.openxmlformats.org/officeDocument/2006/relationships/hyperlink" Target="https://uk.wikipedia.org/wiki/%D0%9F%D1%80%D0%B0%D1%86%D1%8F" TargetMode="External"/><Relationship Id="rId9" Type="http://schemas.openxmlformats.org/officeDocument/2006/relationships/hyperlink" Target="https://uk.wikipedia.org/wiki/%D0%A1%D0%BF%D0%BE%D0%B6%D0%B8%D0%B2%D0%B0%D0%BD%D0%BD%D1%8F" TargetMode="External"/><Relationship Id="rId14" Type="http://schemas.openxmlformats.org/officeDocument/2006/relationships/hyperlink" Target="https://uk.wikipedia.org/wiki/%D0%95%D0%BC%D1%96%D1%81%D1%96%D1%8F_(%D0%B5%D0%BA%D0%BE%D0%BD%D0%BE%D0%BC%D1%96%D0%BA%D0%B0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руг из сцепленных рук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4141976"/>
            <a:ext cx="8991600" cy="1261295"/>
          </a:xfrm>
        </p:spPr>
        <p:txBody>
          <a:bodyPr rtlCol="0"/>
          <a:lstStyle/>
          <a:p>
            <a:pPr algn="ctr">
              <a:lnSpc>
                <a:spcPts val="6200"/>
              </a:lnSpc>
            </a:pPr>
            <a:r>
              <a:rPr lang="uk-UA" sz="6600" b="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Маркетинг </a:t>
            </a:r>
            <a:endParaRPr lang="ru-RU" sz="66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8350" y="1016720"/>
            <a:ext cx="5713650" cy="3125256"/>
          </a:xfrm>
        </p:spPr>
        <p:txBody>
          <a:bodyPr rtlCol="0"/>
          <a:lstStyle/>
          <a:p>
            <a:pPr algn="ctr"/>
            <a:r>
              <a:rPr lang="uk-UA" dirty="0" smtClean="0"/>
              <a:t>Робота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uk-UA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uk-UA" dirty="0"/>
              <a:t>Косюк Діана </a:t>
            </a:r>
          </a:p>
          <a:p>
            <a:pPr algn="ctr"/>
            <a:r>
              <a:rPr lang="uk-UA" dirty="0"/>
              <a:t>УЧЕНИЦІ </a:t>
            </a:r>
            <a:r>
              <a:rPr lang="uk-UA" dirty="0" smtClean="0"/>
              <a:t>11- </a:t>
            </a:r>
            <a:r>
              <a:rPr lang="uk-UA" dirty="0"/>
              <a:t>А КЛАСУ ХРИСТИНІВСЬКОЙ СПЕЦІАЛІЗОВАНОЙ </a:t>
            </a:r>
          </a:p>
          <a:p>
            <a:pPr algn="ctr"/>
            <a:r>
              <a:rPr lang="uk-UA" dirty="0"/>
              <a:t>ШКОЛИ</a:t>
            </a:r>
            <a:r>
              <a:rPr lang="en-US" dirty="0"/>
              <a:t> I-III</a:t>
            </a:r>
            <a:r>
              <a:rPr lang="uk-UA" dirty="0"/>
              <a:t>  ступенів </a:t>
            </a:r>
          </a:p>
          <a:p>
            <a:pPr algn="ctr"/>
            <a:r>
              <a:rPr lang="uk-UA" dirty="0"/>
              <a:t>Ім .о</a:t>
            </a:r>
            <a:r>
              <a:rPr lang="ru-RU" dirty="0"/>
              <a:t>.є .</a:t>
            </a:r>
            <a:r>
              <a:rPr lang="ru-RU" dirty="0" err="1"/>
              <a:t>Корнійчука</a:t>
            </a:r>
            <a:endParaRPr lang="ru-RU" dirty="0"/>
          </a:p>
          <a:p>
            <a:pPr algn="ctr"/>
            <a:r>
              <a:rPr lang="ru-RU" dirty="0"/>
              <a:t>Христинівськой районной ради</a:t>
            </a:r>
          </a:p>
          <a:p>
            <a:pPr algn="ctr"/>
            <a:r>
              <a:rPr lang="ru-RU" dirty="0"/>
              <a:t>Черкаськой області</a:t>
            </a:r>
            <a:endParaRPr lang="uk-UA" dirty="0"/>
          </a:p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10</a:t>
            </a:fld>
            <a:endParaRPr lang="ru-RU" noProof="0" dirty="0"/>
          </a:p>
        </p:txBody>
      </p:sp>
      <p:sp>
        <p:nvSpPr>
          <p:cNvPr id="6" name="Ромб 5"/>
          <p:cNvSpPr/>
          <p:nvPr/>
        </p:nvSpPr>
        <p:spPr>
          <a:xfrm>
            <a:off x="4013860" y="0"/>
            <a:ext cx="3118213" cy="2311647"/>
          </a:xfrm>
          <a:prstGeom prst="diamond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клієнт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3138" y="3105835"/>
            <a:ext cx="11296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Arial" panose="020B0604020202020204" pitchFamily="34" charset="0"/>
                <a:hlinkClick r:id="rId2" tooltip="Замовник"/>
              </a:rPr>
              <a:t>Клієнт</a:t>
            </a:r>
            <a:r>
              <a:rPr lang="ru-RU" sz="2400" dirty="0">
                <a:latin typeface="Arial" panose="020B0604020202020204" pitchFamily="34" charset="0"/>
              </a:rPr>
              <a:t> — </a:t>
            </a:r>
            <a:r>
              <a:rPr lang="ru-RU" sz="2400" dirty="0" err="1">
                <a:latin typeface="Arial" panose="020B0604020202020204" pitchFamily="34" charset="0"/>
                <a:hlinkClick r:id="rId3" tooltip="Споживач"/>
              </a:rPr>
              <a:t>споживач</a:t>
            </a:r>
            <a:r>
              <a:rPr lang="ru-RU" sz="2400" dirty="0">
                <a:latin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</a:rPr>
              <a:t>який</a:t>
            </a:r>
            <a:r>
              <a:rPr lang="ru-RU" sz="2400" dirty="0">
                <a:latin typeface="Arial" panose="020B0604020202020204" pitchFamily="34" charset="0"/>
              </a:rPr>
              <a:t>, в силу </a:t>
            </a:r>
            <a:r>
              <a:rPr lang="ru-RU" sz="2400" dirty="0" err="1">
                <a:latin typeface="Arial" panose="020B0604020202020204" pitchFamily="34" charset="0"/>
              </a:rPr>
              <a:t>певних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обмежень</a:t>
            </a:r>
            <a:r>
              <a:rPr lang="ru-RU" sz="2400" dirty="0">
                <a:latin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</a:rPr>
              <a:t>змушений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залежати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від</a:t>
            </a:r>
            <a:r>
              <a:rPr lang="ru-RU" sz="2400" dirty="0">
                <a:latin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  <a:hlinkClick r:id="rId4" tooltip="Постачальник"/>
              </a:rPr>
              <a:t>постачальника</a:t>
            </a:r>
            <a:r>
              <a:rPr lang="ru-RU" sz="2400" dirty="0">
                <a:latin typeface="Arial" panose="020B0604020202020204" pitchFamily="34" charset="0"/>
              </a:rPr>
              <a:t>.</a:t>
            </a:r>
            <a:endParaRPr lang="ru-RU" sz="24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72156" y="6371351"/>
            <a:ext cx="1353787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4201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11</a:t>
            </a:fld>
            <a:endParaRPr lang="ru-RU" noProof="0" dirty="0"/>
          </a:p>
        </p:txBody>
      </p:sp>
      <p:sp>
        <p:nvSpPr>
          <p:cNvPr id="5" name="Лента лицом вверх 4"/>
          <p:cNvSpPr/>
          <p:nvPr/>
        </p:nvSpPr>
        <p:spPr>
          <a:xfrm>
            <a:off x="3384467" y="116106"/>
            <a:ext cx="3942608" cy="1946910"/>
          </a:xfrm>
          <a:prstGeom prst="ribbon2">
            <a:avLst>
              <a:gd name="adj1" fmla="val 10036"/>
              <a:gd name="adj2" fmla="val 6333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реклама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877" y="2559984"/>
            <a:ext cx="119347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 smtClean="0"/>
              <a:t>Рекла́ма</a:t>
            </a:r>
            <a:r>
              <a:rPr lang="uk-UA" sz="2400" b="1" dirty="0" smtClean="0"/>
              <a:t> -</a:t>
            </a:r>
            <a:r>
              <a:rPr lang="uk-UA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популяризація </a:t>
            </a:r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товарів, видовищ, послуг і т. ін. з метою привернути увагу покупців, споживачів, глядачів, замовників тощо, поширення </a:t>
            </a:r>
            <a:r>
              <a:rPr lang="uk-UA" sz="2400" dirty="0">
                <a:solidFill>
                  <a:srgbClr val="0B0080"/>
                </a:solidFill>
                <a:latin typeface="Arial" panose="020B0604020202020204" pitchFamily="34" charset="0"/>
                <a:hlinkClick r:id="rId2" tooltip="Інформація"/>
              </a:rPr>
              <a:t>інформації</a:t>
            </a:r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 про когось, щось для створення </a:t>
            </a:r>
            <a:r>
              <a:rPr lang="uk-UA" sz="2400" dirty="0">
                <a:solidFill>
                  <a:srgbClr val="0B0080"/>
                </a:solidFill>
                <a:latin typeface="Arial" panose="020B0604020202020204" pitchFamily="34" charset="0"/>
                <a:hlinkClick r:id="rId3" tooltip="Популярність"/>
              </a:rPr>
              <a:t>популярності</a:t>
            </a:r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, а також візуальна та інша медіа-продукція — плакати, оголошення, </a:t>
            </a:r>
            <a:r>
              <a:rPr lang="uk-UA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відеокліпи</a:t>
            </a:r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, що використовуються як засіб привертання уваги потенційних </a:t>
            </a:r>
            <a:r>
              <a:rPr lang="uk-UA" sz="2400" dirty="0">
                <a:solidFill>
                  <a:srgbClr val="0B0080"/>
                </a:solidFill>
                <a:latin typeface="Arial" panose="020B0604020202020204" pitchFamily="34" charset="0"/>
                <a:hlinkClick r:id="rId4" tooltip="Споживач"/>
              </a:rPr>
              <a:t>споживачів</a:t>
            </a:r>
            <a:r>
              <a:rPr lang="uk-UA" sz="2400" baseline="30000" dirty="0">
                <a:solidFill>
                  <a:srgbClr val="0B0080"/>
                </a:solidFill>
                <a:latin typeface="Arial" panose="020B0604020202020204" pitchFamily="34" charset="0"/>
                <a:hlinkClick r:id="rId5"/>
              </a:rPr>
              <a:t>[2]</a:t>
            </a:r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Реклама завжди звертається до людини, реклама впливає на її свідомість, на прийняття того або іншого рішення, тому без знання психології людини реклама не може бути ефективною</a:t>
            </a:r>
            <a:r>
              <a:rPr lang="uk-UA" sz="2400" baseline="30000" dirty="0">
                <a:solidFill>
                  <a:srgbClr val="0B0080"/>
                </a:solidFill>
                <a:latin typeface="Arial" panose="020B0604020202020204" pitchFamily="34" charset="0"/>
                <a:hlinkClick r:id="rId6"/>
              </a:rPr>
              <a:t>[3]</a:t>
            </a:r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endParaRPr lang="uk-UA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62161" y="6068291"/>
            <a:ext cx="1151907" cy="7350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8478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12</a:t>
            </a:fld>
            <a:endParaRPr lang="ru-RU" noProof="0" dirty="0"/>
          </a:p>
        </p:txBody>
      </p:sp>
      <p:sp>
        <p:nvSpPr>
          <p:cNvPr id="5" name="Лента лицом вверх 4"/>
          <p:cNvSpPr/>
          <p:nvPr/>
        </p:nvSpPr>
        <p:spPr>
          <a:xfrm>
            <a:off x="3491346" y="88034"/>
            <a:ext cx="3800104" cy="1860550"/>
          </a:xfrm>
          <a:prstGeom prst="ribbon2">
            <a:avLst>
              <a:gd name="adj1" fmla="val 16667"/>
              <a:gd name="adj2" fmla="val 64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попит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634" y="2551837"/>
            <a:ext cx="114393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000000"/>
                </a:solidFill>
                <a:latin typeface="Tahoma" panose="020B0604030504040204" pitchFamily="34" charset="0"/>
              </a:rPr>
              <a:t>Попит </a:t>
            </a:r>
            <a:r>
              <a:rPr lang="uk-UA" sz="2800" dirty="0">
                <a:solidFill>
                  <a:srgbClr val="000000"/>
                </a:solidFill>
                <a:latin typeface="Tahoma" panose="020B0604030504040204" pitchFamily="34" charset="0"/>
              </a:rPr>
              <a:t>- це бажання і здатність покупців купувати певні обсяги </a:t>
            </a:r>
            <a:r>
              <a:rPr lang="uk-UA" sz="2800" spc="15" dirty="0">
                <a:solidFill>
                  <a:srgbClr val="000000"/>
                </a:solidFill>
                <a:latin typeface="Tahoma" panose="020B0604030504040204" pitchFamily="34" charset="0"/>
              </a:rPr>
              <a:t>тих чи інших благ за певних цінах. Базою для виникнення попиту є </a:t>
            </a:r>
            <a:r>
              <a:rPr lang="uk-UA" sz="2800" spc="30" dirty="0">
                <a:solidFill>
                  <a:srgbClr val="000000"/>
                </a:solidFill>
                <a:latin typeface="Tahoma" panose="020B0604030504040204" pitchFamily="34" charset="0"/>
              </a:rPr>
              <a:t>потреби споживачів. Проте для задоволення цих потреб необхідні </a:t>
            </a:r>
            <a:r>
              <a:rPr lang="uk-UA" sz="2800" spc="35" dirty="0">
                <a:solidFill>
                  <a:srgbClr val="000000"/>
                </a:solidFill>
                <a:latin typeface="Tahoma" panose="020B0604030504040204" pitchFamily="34" charset="0"/>
              </a:rPr>
              <a:t>певні кошти. Тобто попит можна визначити як платоспроможну </a:t>
            </a:r>
            <a:r>
              <a:rPr lang="uk-UA" sz="2800" spc="20" dirty="0">
                <a:solidFill>
                  <a:srgbClr val="000000"/>
                </a:solidFill>
                <a:latin typeface="Tahoma" panose="020B0604030504040204" pitchFamily="34" charset="0"/>
              </a:rPr>
              <a:t>потребу споживачів у деяких благах</a:t>
            </a:r>
            <a:endParaRPr lang="uk-UA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14660" y="6371351"/>
            <a:ext cx="1140031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2833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13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 err="1" smtClean="0">
                <a:solidFill>
                  <a:srgbClr val="FF0000"/>
                </a:solidFill>
              </a:rPr>
              <a:t>силки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09662" y="6371351"/>
            <a:ext cx="1021278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522515" y="1510537"/>
            <a:ext cx="62345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https://uk.wikipedia.org/wiki/%D0%9C%D0%B0%D1%80%D0%BA%D0%B5%D1%82%D0%B8%D0%BD%D0%B3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hlinkClick r:id="rId3"/>
              </a:rPr>
              <a:t>https</a:t>
            </a:r>
            <a:r>
              <a:rPr lang="uk-UA" dirty="0">
                <a:hlinkClick r:id="rId3"/>
              </a:rPr>
              <a:t>://buklib.net/books/33856</a:t>
            </a:r>
            <a:r>
              <a:rPr lang="uk-UA" dirty="0" smtClean="0">
                <a:hlinkClick r:id="rId3"/>
              </a:rPr>
              <a:t>/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://uk.wikipedia.org/wiki/%</a:t>
            </a:r>
            <a:r>
              <a:rPr lang="en-US" dirty="0" smtClean="0">
                <a:hlinkClick r:id="rId4"/>
              </a:rPr>
              <a:t>D0%9A%D0%BB%D1%96%D1%94%D0%BD%D1%82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5"/>
              </a:rPr>
              <a:t>https://uk.wikipedia.org/wiki/%</a:t>
            </a:r>
            <a:r>
              <a:rPr lang="en-US" dirty="0" smtClean="0">
                <a:hlinkClick r:id="rId5"/>
              </a:rPr>
              <a:t>D0%A2%D0%BE%D0%B2%D0%B0%D1%80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www.culturepartnership.eu/publishing/marketing/marketing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7"/>
              </a:rPr>
              <a:t>https://geniusmarketing.me/video/chto-takoe-marketing-novogo-pokoleniya</a:t>
            </a:r>
            <a:r>
              <a:rPr lang="en-US" dirty="0" smtClean="0">
                <a:hlinkClick r:id="rId7"/>
              </a:rPr>
              <a:t>/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endParaRPr lang="uk-UA" dirty="0"/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ºÐ»ÑÑÐ½Ñ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84" y="1128156"/>
            <a:ext cx="5064935" cy="379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88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14</a:t>
            </a:fld>
            <a:endParaRPr lang="ru-RU" noProof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79034" y="6371351"/>
            <a:ext cx="985652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00" name="Picture 4" descr="Ð ÐµÐ·ÑÐ»ÑÑÐ°Ñ Ð¿Ð¾ÑÑÐºÑ Ð·Ð¾Ð±ÑÐ°Ð¶ÐµÐ½Ñ Ð·Ð° Ð·Ð°Ð¿Ð¸ÑÐ¾Ð¼ &quot;Ð´ÑÐºÑÑ Ð·Ð° ÑÐ²Ð°Ð³Ñ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0" y="201881"/>
            <a:ext cx="10877798" cy="640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1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0763" y="237507"/>
            <a:ext cx="2631834" cy="617516"/>
          </a:xfrm>
        </p:spPr>
        <p:txBody>
          <a:bodyPr rtlCol="0"/>
          <a:lstStyle/>
          <a:p>
            <a:pPr marL="0" indent="0" algn="ctr">
              <a:buNone/>
            </a:pPr>
            <a:r>
              <a:rPr lang="uk-UA" sz="40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План : </a:t>
            </a:r>
            <a:endParaRPr lang="ru-RU" sz="4000" dirty="0">
              <a:solidFill>
                <a:srgbClr val="FF000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379034" y="6371351"/>
            <a:ext cx="1080654" cy="4866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Рука прикасается к мобильному телефону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4000" y="216000"/>
            <a:ext cx="6096000" cy="6371351"/>
          </a:xfrm>
        </p:spPr>
      </p:pic>
      <p:sp>
        <p:nvSpPr>
          <p:cNvPr id="10" name="Прямоугольник 9"/>
          <p:cNvSpPr/>
          <p:nvPr/>
        </p:nvSpPr>
        <p:spPr>
          <a:xfrm>
            <a:off x="508846" y="885498"/>
            <a:ext cx="4811300" cy="5860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Що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таке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маркетинг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uk-UA" sz="2400" dirty="0">
                <a:solidFill>
                  <a:srgbClr val="373737"/>
                </a:solidFill>
                <a:latin typeface="Cuprum"/>
              </a:rPr>
              <a:t>концепція маркетингу </a:t>
            </a:r>
            <a:endParaRPr lang="uk-UA" sz="24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uk-UA" sz="2400" dirty="0">
                <a:latin typeface="Arial Narrow" panose="020B0606020202030204" pitchFamily="34" charset="0"/>
              </a:rPr>
              <a:t>Основні принципи </a:t>
            </a:r>
            <a:r>
              <a:rPr lang="uk-UA" sz="2400" dirty="0" smtClean="0">
                <a:latin typeface="Arial Narrow" panose="020B0606020202030204" pitchFamily="34" charset="0"/>
              </a:rPr>
              <a:t>маркетингу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uk-UA" sz="2400" dirty="0"/>
              <a:t>Загальні функції </a:t>
            </a:r>
            <a:r>
              <a:rPr lang="uk-UA" sz="2400" dirty="0" smtClean="0"/>
              <a:t>маркетингу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uk-UA" sz="2400" dirty="0"/>
              <a:t>Основні напрями маркетингової </a:t>
            </a:r>
            <a:r>
              <a:rPr lang="uk-UA" sz="2400" dirty="0" smtClean="0"/>
              <a:t>діяльності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uk-UA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Чиники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впливу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Клієнт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Реклама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Попит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uk-UA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Силки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ука пишет что-то на стикере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99" y="154378"/>
            <a:ext cx="6096000" cy="6371351"/>
          </a:xfrm>
        </p:spPr>
      </p:pic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6720000" y="1293580"/>
            <a:ext cx="5472000" cy="2428351"/>
          </a:xfrm>
        </p:spPr>
        <p:txBody>
          <a:bodyPr/>
          <a:lstStyle/>
          <a:p>
            <a:pPr algn="ctr"/>
            <a:r>
              <a:rPr lang="uk-UA" sz="3200" dirty="0"/>
              <a:t>Маркетинг — це управлінська діяльність, що вивчає всі види діяльності, пов’язані із спрямуванням потоку товарів і послуг від виробника через систему реалізації (у визначених умовах) до кінцевого споживача.</a:t>
            </a:r>
            <a:endParaRPr lang="uk-UA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236530" y="6371351"/>
            <a:ext cx="1151906" cy="4213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тол с компьютером, телефоном, книгами и т. д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2144"/>
            <a:ext cx="6616270" cy="6371351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16270" y="-92146"/>
            <a:ext cx="524097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373737"/>
                </a:solidFill>
                <a:latin typeface="Cuprum"/>
              </a:rPr>
              <a:t>За Ф. </a:t>
            </a:r>
            <a:r>
              <a:rPr lang="uk-UA" sz="2800" dirty="0" err="1">
                <a:solidFill>
                  <a:srgbClr val="373737"/>
                </a:solidFill>
                <a:latin typeface="Cuprum"/>
              </a:rPr>
              <a:t>Котлером</a:t>
            </a:r>
            <a:r>
              <a:rPr lang="uk-UA" sz="2800" dirty="0">
                <a:solidFill>
                  <a:srgbClr val="373737"/>
                </a:solidFill>
                <a:latin typeface="Cuprum"/>
              </a:rPr>
              <a:t> концепція маркетингу — це одна з </a:t>
            </a:r>
            <a:r>
              <a:rPr lang="uk-UA" sz="2800" dirty="0" err="1">
                <a:solidFill>
                  <a:srgbClr val="373737"/>
                </a:solidFill>
                <a:latin typeface="Cuprum"/>
              </a:rPr>
              <a:t>філософій</a:t>
            </a:r>
            <a:r>
              <a:rPr lang="uk-UA" sz="2800" dirty="0">
                <a:solidFill>
                  <a:srgbClr val="373737"/>
                </a:solidFill>
                <a:latin typeface="Cuprum"/>
              </a:rPr>
              <a:t> управління, що має на меті визначення й задоволення потреб покупця за допомогою інтегрованих програм маркетингу для досягнення організаційних цілей. Маркетинг є соціальним і творчим процесом, спрямованим на задоволення потреб як індивідів, так і груп шляхом створення, пропозиції й обміну товарів.</a:t>
            </a:r>
            <a:endParaRPr lang="uk-UA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319657" y="6390098"/>
            <a:ext cx="985652" cy="394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sz="4000" b="0" dirty="0">
                <a:solidFill>
                  <a:srgbClr val="FF0000"/>
                </a:solidFill>
                <a:latin typeface="Arial Narrow" panose="020B0606020202030204" pitchFamily="34" charset="0"/>
              </a:rPr>
              <a:t>Основні принципи маркетингу</a:t>
            </a:r>
            <a:endParaRPr lang="ru-RU" sz="4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 descr="Контрастный блок слева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cxnSp>
        <p:nvCxnSpPr>
          <p:cNvPr id="11" name="Прямая соединительная линия 10" descr="Разделитель слайда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 descr="Черта справа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1800" y="2006930"/>
            <a:ext cx="8237187" cy="6768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295906" y="6371351"/>
            <a:ext cx="1464094" cy="48664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104898" y="1249575"/>
            <a:ext cx="119822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373737"/>
                </a:solidFill>
                <a:latin typeface="Cuprum"/>
              </a:rPr>
              <a:t>досягнення кінцевого практичного результату виробничо-збутової діяльності відповідно до довгострокових цілей підприємства, тобто одержання прибутку від реалізації запланованої кількості й асортименту продукції;</a:t>
            </a:r>
          </a:p>
          <a:p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1201" y="2471682"/>
            <a:ext cx="11849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373737"/>
                </a:solidFill>
                <a:latin typeface="Cuprum"/>
              </a:rPr>
              <a:t>орієнтація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 не </a:t>
            </a:r>
            <a:r>
              <a:rPr lang="ru-RU" sz="2400" dirty="0" err="1">
                <a:solidFill>
                  <a:srgbClr val="373737"/>
                </a:solidFill>
                <a:latin typeface="Cuprum"/>
              </a:rPr>
              <a:t>лише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 на </a:t>
            </a:r>
            <a:r>
              <a:rPr lang="ru-RU" sz="2400" dirty="0" err="1">
                <a:solidFill>
                  <a:srgbClr val="373737"/>
                </a:solidFill>
                <a:latin typeface="Cuprum"/>
              </a:rPr>
              <a:t>поточний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, а й на </a:t>
            </a:r>
            <a:r>
              <a:rPr lang="ru-RU" sz="2400" dirty="0" err="1">
                <a:solidFill>
                  <a:srgbClr val="373737"/>
                </a:solidFill>
                <a:latin typeface="Cuprum"/>
              </a:rPr>
              <a:t>довгостроковий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 результат </a:t>
            </a:r>
            <a:r>
              <a:rPr lang="ru-RU" sz="2400" dirty="0" err="1">
                <a:solidFill>
                  <a:srgbClr val="373737"/>
                </a:solidFill>
                <a:latin typeface="Cuprum"/>
              </a:rPr>
              <a:t>діяльності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 </a:t>
            </a:r>
            <a:r>
              <a:rPr lang="ru-RU" sz="2400" dirty="0" err="1">
                <a:solidFill>
                  <a:srgbClr val="373737"/>
                </a:solidFill>
                <a:latin typeface="Cuprum"/>
              </a:rPr>
              <a:t>підприємства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, що </a:t>
            </a:r>
            <a:r>
              <a:rPr lang="ru-RU" sz="2400" dirty="0" err="1">
                <a:solidFill>
                  <a:srgbClr val="373737"/>
                </a:solidFill>
                <a:latin typeface="Cuprum"/>
              </a:rPr>
              <a:t>надає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 особливого </a:t>
            </a:r>
            <a:r>
              <a:rPr lang="ru-RU" sz="2400" dirty="0" err="1">
                <a:solidFill>
                  <a:srgbClr val="373737"/>
                </a:solidFill>
                <a:latin typeface="Cuprum"/>
              </a:rPr>
              <a:t>значення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 </a:t>
            </a:r>
            <a:r>
              <a:rPr lang="ru-RU" sz="2400" dirty="0" err="1">
                <a:solidFill>
                  <a:srgbClr val="373737"/>
                </a:solidFill>
                <a:latin typeface="Cuprum"/>
              </a:rPr>
              <a:t>прогнозним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 </a:t>
            </a:r>
            <a:r>
              <a:rPr lang="ru-RU" sz="2400" dirty="0" err="1">
                <a:solidFill>
                  <a:srgbClr val="373737"/>
                </a:solidFill>
                <a:latin typeface="Cuprum"/>
              </a:rPr>
              <a:t>дослідженням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 </a:t>
            </a:r>
            <a:r>
              <a:rPr lang="ru-RU" sz="2400" dirty="0" err="1">
                <a:solidFill>
                  <a:srgbClr val="373737"/>
                </a:solidFill>
                <a:latin typeface="Cuprum"/>
              </a:rPr>
              <a:t>виробництва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 й ринку;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uk-UA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1257" y="3755881"/>
            <a:ext cx="11759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373737"/>
                </a:solidFill>
                <a:latin typeface="Cuprum"/>
              </a:rPr>
              <a:t>застосування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 у </a:t>
            </a:r>
            <a:r>
              <a:rPr lang="ru-RU" sz="2400" dirty="0" err="1">
                <a:solidFill>
                  <a:srgbClr val="373737"/>
                </a:solidFill>
                <a:latin typeface="Cuprum"/>
              </a:rPr>
              <a:t>взаємозв’язку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 тактики та </a:t>
            </a:r>
            <a:r>
              <a:rPr lang="ru-RU" sz="2400" dirty="0" err="1">
                <a:solidFill>
                  <a:srgbClr val="373737"/>
                </a:solidFill>
                <a:latin typeface="Cuprum"/>
              </a:rPr>
              <a:t>стратегії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 активного </a:t>
            </a:r>
            <a:r>
              <a:rPr lang="ru-RU" sz="2400" dirty="0" err="1">
                <a:solidFill>
                  <a:srgbClr val="373737"/>
                </a:solidFill>
                <a:latin typeface="Cuprum"/>
              </a:rPr>
              <a:t>пристосування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 до </a:t>
            </a:r>
            <a:r>
              <a:rPr lang="ru-RU" sz="2400" dirty="0" err="1">
                <a:solidFill>
                  <a:srgbClr val="373737"/>
                </a:solidFill>
                <a:latin typeface="Cuprum"/>
              </a:rPr>
              <a:t>вимог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 </a:t>
            </a:r>
            <a:r>
              <a:rPr lang="ru-RU" sz="2400" dirty="0" err="1">
                <a:solidFill>
                  <a:srgbClr val="373737"/>
                </a:solidFill>
                <a:latin typeface="Cuprum"/>
              </a:rPr>
              <a:t>споживачів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;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31800" y="4823771"/>
            <a:ext cx="1134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373737"/>
                </a:solidFill>
                <a:latin typeface="Cuprum"/>
              </a:rPr>
              <a:t>цілеспрямований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 </a:t>
            </a:r>
            <a:r>
              <a:rPr lang="ru-RU" sz="2400" dirty="0" err="1">
                <a:solidFill>
                  <a:srgbClr val="373737"/>
                </a:solidFill>
                <a:latin typeface="Cuprum"/>
              </a:rPr>
              <a:t>вплив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 на попит </a:t>
            </a:r>
            <a:r>
              <a:rPr lang="ru-RU" sz="2400" dirty="0" err="1">
                <a:solidFill>
                  <a:srgbClr val="373737"/>
                </a:solidFill>
                <a:latin typeface="Cuprum"/>
              </a:rPr>
              <a:t>споживачів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 з метою </a:t>
            </a:r>
            <a:r>
              <a:rPr lang="ru-RU" sz="2400" dirty="0" err="1">
                <a:solidFill>
                  <a:srgbClr val="373737"/>
                </a:solidFill>
                <a:latin typeface="Cuprum"/>
              </a:rPr>
              <a:t>його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 </a:t>
            </a:r>
            <a:r>
              <a:rPr lang="ru-RU" sz="2400" dirty="0" err="1">
                <a:solidFill>
                  <a:srgbClr val="373737"/>
                </a:solidFill>
                <a:latin typeface="Cuprum"/>
              </a:rPr>
              <a:t>належного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 </a:t>
            </a:r>
            <a:r>
              <a:rPr lang="ru-RU" sz="2400" dirty="0" err="1">
                <a:solidFill>
                  <a:srgbClr val="373737"/>
                </a:solidFill>
                <a:latin typeface="Cuprum"/>
              </a:rPr>
              <a:t>формування</a:t>
            </a:r>
            <a:r>
              <a:rPr lang="ru-RU" sz="2400" dirty="0">
                <a:solidFill>
                  <a:srgbClr val="373737"/>
                </a:solidFill>
                <a:latin typeface="Cuprum"/>
              </a:rPr>
              <a:t>;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0" dirty="0">
                <a:solidFill>
                  <a:srgbClr val="FF0000"/>
                </a:solidFill>
                <a:latin typeface="Arial Narrow" panose="020B0606020202030204" pitchFamily="34" charset="0"/>
              </a:rPr>
              <a:t>Загальні функції </a:t>
            </a:r>
            <a:r>
              <a:rPr lang="uk-UA" sz="4000" b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маркетингу :</a:t>
            </a:r>
            <a:endParaRPr lang="uk-UA" sz="4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7506" y="1340693"/>
            <a:ext cx="73389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373737"/>
                </a:solidFill>
                <a:latin typeface="Cuprum"/>
              </a:rPr>
              <a:t>1) аналіз і дослідження ринку;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>
                <a:solidFill>
                  <a:srgbClr val="373737"/>
                </a:solidFill>
                <a:latin typeface="Cuprum"/>
              </a:rPr>
              <a:t>2) прогнозування попиту;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>
                <a:solidFill>
                  <a:srgbClr val="373737"/>
                </a:solidFill>
                <a:latin typeface="Cuprum"/>
              </a:rPr>
              <a:t>3) планування асортименту продукції;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>
                <a:solidFill>
                  <a:srgbClr val="373737"/>
                </a:solidFill>
                <a:latin typeface="Cuprum"/>
              </a:rPr>
              <a:t>4) організація маркетингових комунікацій (реклама, пропаганда, стимулювання збуту, </a:t>
            </a:r>
            <a:r>
              <a:rPr lang="uk-UA" sz="2400" dirty="0" smtClean="0">
                <a:solidFill>
                  <a:srgbClr val="373737"/>
                </a:solidFill>
                <a:latin typeface="Cuprum"/>
              </a:rPr>
              <a:t> </a:t>
            </a:r>
            <a:r>
              <a:rPr lang="uk-UA" sz="2400" dirty="0">
                <a:solidFill>
                  <a:srgbClr val="373737"/>
                </a:solidFill>
                <a:latin typeface="Cuprum"/>
              </a:rPr>
              <a:t>персональний продаж);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>
                <a:solidFill>
                  <a:srgbClr val="373737"/>
                </a:solidFill>
                <a:latin typeface="Cuprum"/>
              </a:rPr>
              <a:t>5) ціноутворення;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>
                <a:solidFill>
                  <a:srgbClr val="373737"/>
                </a:solidFill>
                <a:latin typeface="Cuprum"/>
              </a:rPr>
              <a:t>6) розподіл товару;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>
                <a:solidFill>
                  <a:srgbClr val="373737"/>
                </a:solidFill>
                <a:latin typeface="Cuprum"/>
              </a:rPr>
              <a:t>7) маркетингове планування.</a:t>
            </a:r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295906" y="6371351"/>
            <a:ext cx="1128156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E-conomix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66" y="700644"/>
            <a:ext cx="4465124" cy="50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30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Основні напрями маркетингової діяльності</a:t>
            </a:r>
            <a:endParaRPr lang="uk-UA" sz="40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7</a:t>
            </a:fld>
            <a:endParaRPr lang="ru-RU" noProof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9382" y="1108372"/>
            <a:ext cx="66501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373737"/>
                </a:solidFill>
                <a:latin typeface="Cuprum"/>
              </a:rPr>
              <a:t>управління і контроль за виробництвом;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373737"/>
                </a:solidFill>
                <a:latin typeface="Cuprum"/>
              </a:rPr>
              <a:t>планування асортименту товарів і послуг на підставі вивчення попиту;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373737"/>
                </a:solidFill>
                <a:latin typeface="Cuprum"/>
              </a:rPr>
              <a:t>розроблення політики ціноутворення на підставі аналізу цін конкурентів і можливостей формування цін на готову продукцію на підприємстві;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373737"/>
                </a:solidFill>
                <a:latin typeface="Cuprum"/>
              </a:rPr>
              <a:t>матеріально-технічне постачання на основі аналізу процесу постачання сировини (рівень цін, якість постачання, відстань доставки тощо);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373737"/>
                </a:solidFill>
                <a:latin typeface="Cuprum"/>
              </a:rPr>
              <a:t>відновлення основних виробничих фондів;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373737"/>
                </a:solidFill>
                <a:latin typeface="Cuprum"/>
              </a:rPr>
              <a:t>вивчення і впровадження нових технологій у виробництві товарів і послуг.</a:t>
            </a:r>
            <a:endParaRPr lang="uk-UA" sz="2400" b="0" i="0" dirty="0">
              <a:solidFill>
                <a:srgbClr val="373737"/>
              </a:solidFill>
              <a:effectLst/>
              <a:latin typeface="Cuprum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12779" y="6371351"/>
            <a:ext cx="1389413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2" name="Picture 4" descr="Ð ÐµÐ·ÑÐ»ÑÑÐ°Ñ Ð¿Ð¾ÑÑÐºÑ Ð·Ð¾Ð±ÑÐ°Ð¶ÐµÐ½Ñ Ð·Ð° Ð·Ð°Ð¿Ð¸ÑÐ¾Ð¼ &quot;Ð¼Ð°ÑÐºÐµÑÐ¸Ð½Ð³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1" t="3516" r="13092"/>
          <a:stretch/>
        </p:blipFill>
        <p:spPr bwMode="auto">
          <a:xfrm>
            <a:off x="6733309" y="2003288"/>
            <a:ext cx="5343896" cy="30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5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61076" y="214885"/>
            <a:ext cx="3356005" cy="989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маркетинг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24678" y="1495908"/>
            <a:ext cx="1828800" cy="130111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товар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5024301" y="3234112"/>
            <a:ext cx="1882140" cy="1612900"/>
          </a:xfrm>
          <a:prstGeom prst="diamond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клієнт</a:t>
            </a:r>
            <a:endParaRPr lang="uk-U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Лента лицом вверх 9"/>
          <p:cNvSpPr/>
          <p:nvPr/>
        </p:nvSpPr>
        <p:spPr>
          <a:xfrm>
            <a:off x="2870756" y="2121198"/>
            <a:ext cx="1290320" cy="1946910"/>
          </a:xfrm>
          <a:prstGeom prst="ribbon2">
            <a:avLst>
              <a:gd name="adj1" fmla="val 10036"/>
              <a:gd name="adj2" fmla="val 6333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реклама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Лента лицом вверх 10"/>
          <p:cNvSpPr/>
          <p:nvPr/>
        </p:nvSpPr>
        <p:spPr>
          <a:xfrm>
            <a:off x="7769666" y="2121198"/>
            <a:ext cx="1462405" cy="1946910"/>
          </a:xfrm>
          <a:prstGeom prst="ribbon2">
            <a:avLst>
              <a:gd name="adj1" fmla="val 16667"/>
              <a:gd name="adj2" fmla="val 64712"/>
            </a:avLst>
          </a:prstGeom>
          <a:solidFill>
            <a:schemeClr val="accent5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попит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950131" y="2749607"/>
            <a:ext cx="10160" cy="4845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flipH="1">
            <a:off x="3942848" y="1204215"/>
            <a:ext cx="720725" cy="1129665"/>
          </a:xfrm>
          <a:prstGeom prst="bent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>
            <a:off x="5213930" y="2333880"/>
            <a:ext cx="236220" cy="1828800"/>
          </a:xfrm>
          <a:prstGeom prst="curvedConnector3">
            <a:avLst>
              <a:gd name="adj1" fmla="val -537039"/>
            </a:avLst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>
            <a:off x="6885821" y="1205991"/>
            <a:ext cx="1262518" cy="1088226"/>
          </a:xfrm>
          <a:prstGeom prst="bent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1" idx="1"/>
          </p:cNvCxnSpPr>
          <p:nvPr/>
        </p:nvCxnSpPr>
        <p:spPr>
          <a:xfrm flipH="1" flipV="1">
            <a:off x="6519917" y="2440813"/>
            <a:ext cx="1432550" cy="81608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0331532" y="6371351"/>
            <a:ext cx="1056904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403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9</a:t>
            </a:fld>
            <a:endParaRPr lang="ru-RU" noProof="0" dirty="0"/>
          </a:p>
        </p:txBody>
      </p:sp>
      <p:sp>
        <p:nvSpPr>
          <p:cNvPr id="6" name="Овал 5"/>
          <p:cNvSpPr/>
          <p:nvPr/>
        </p:nvSpPr>
        <p:spPr>
          <a:xfrm>
            <a:off x="4706586" y="0"/>
            <a:ext cx="2121725" cy="17341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товар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31532" y="6371351"/>
            <a:ext cx="985652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471055" y="2654987"/>
            <a:ext cx="117209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solidFill>
                  <a:srgbClr val="222222"/>
                </a:solidFill>
                <a:latin typeface="Arial" panose="020B0604020202020204" pitchFamily="34" charset="0"/>
              </a:rPr>
              <a:t>Това́р</a:t>
            </a:r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 — </a:t>
            </a:r>
            <a:r>
              <a:rPr lang="uk-UA" sz="2400" dirty="0">
                <a:solidFill>
                  <a:srgbClr val="0B0080"/>
                </a:solidFill>
                <a:latin typeface="Arial" panose="020B0604020202020204" pitchFamily="34" charset="0"/>
                <a:hlinkClick r:id="rId2" tooltip="Продукт (економіка)"/>
              </a:rPr>
              <a:t>продукт</a:t>
            </a:r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uk-UA" sz="2400" dirty="0">
                <a:solidFill>
                  <a:srgbClr val="0B0080"/>
                </a:solidFill>
                <a:latin typeface="Arial" panose="020B0604020202020204" pitchFamily="34" charset="0"/>
                <a:hlinkClick r:id="rId3" tooltip="Природа"/>
              </a:rPr>
              <a:t>природи</a:t>
            </a:r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 і людської </a:t>
            </a:r>
            <a:r>
              <a:rPr lang="uk-UA" sz="2400" dirty="0">
                <a:solidFill>
                  <a:srgbClr val="0B0080"/>
                </a:solidFill>
                <a:latin typeface="Arial" panose="020B0604020202020204" pitchFamily="34" charset="0"/>
                <a:hlinkClick r:id="rId4" tooltip="Праця"/>
              </a:rPr>
              <a:t>праці</a:t>
            </a:r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 або тільки людської праці у матеріальній і нематеріальній субстанції та у формі </a:t>
            </a:r>
            <a:r>
              <a:rPr lang="uk-UA" sz="2400" dirty="0">
                <a:solidFill>
                  <a:srgbClr val="0B0080"/>
                </a:solidFill>
                <a:latin typeface="Arial" panose="020B0604020202020204" pitchFamily="34" charset="0"/>
                <a:hlinkClick r:id="rId5" tooltip="Послуги"/>
              </a:rPr>
              <a:t>послуг</a:t>
            </a:r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, який завдяки своїм властивостям здатен задовольняти наявні чи передбачувані суспільні </a:t>
            </a:r>
            <a:r>
              <a:rPr lang="uk-UA" sz="2400" dirty="0">
                <a:solidFill>
                  <a:srgbClr val="0B0080"/>
                </a:solidFill>
                <a:latin typeface="Arial" panose="020B0604020202020204" pitchFamily="34" charset="0"/>
                <a:hlinkClick r:id="rId6" tooltip="Потреба"/>
              </a:rPr>
              <a:t>потреби</a:t>
            </a:r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 і призначений для обміну і купівлі-</a:t>
            </a:r>
            <a:r>
              <a:rPr lang="uk-UA" sz="2400" dirty="0">
                <a:solidFill>
                  <a:srgbClr val="0B0080"/>
                </a:solidFill>
                <a:latin typeface="Arial" panose="020B0604020202020204" pitchFamily="34" charset="0"/>
                <a:hlinkClick r:id="rId7" tooltip="Продаж"/>
              </a:rPr>
              <a:t>продажу</a:t>
            </a:r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; </a:t>
            </a:r>
            <a:r>
              <a:rPr lang="uk-UA" sz="2400" dirty="0">
                <a:solidFill>
                  <a:srgbClr val="A55858"/>
                </a:solidFill>
                <a:latin typeface="Arial" panose="020B0604020202020204" pitchFamily="34" charset="0"/>
                <a:hlinkClick r:id="rId8" tooltip="Продукт праці (ще не написана)"/>
              </a:rPr>
              <a:t>продукт праці</a:t>
            </a:r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, що виробляється не для власного </a:t>
            </a:r>
            <a:r>
              <a:rPr lang="uk-UA" sz="2400" dirty="0">
                <a:solidFill>
                  <a:srgbClr val="0B0080"/>
                </a:solidFill>
                <a:latin typeface="Arial" panose="020B0604020202020204" pitchFamily="34" charset="0"/>
                <a:hlinkClick r:id="rId9" tooltip="Споживання"/>
              </a:rPr>
              <a:t>споживання</a:t>
            </a:r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, а на продаж, а також </a:t>
            </a:r>
            <a:r>
              <a:rPr lang="uk-UA" sz="2400" dirty="0">
                <a:solidFill>
                  <a:srgbClr val="0B0080"/>
                </a:solidFill>
                <a:latin typeface="Arial" panose="020B0604020202020204" pitchFamily="34" charset="0"/>
                <a:hlinkClick r:id="rId10" tooltip="Матеріальні активи"/>
              </a:rPr>
              <a:t>матеріальні</a:t>
            </a:r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 та </a:t>
            </a:r>
            <a:r>
              <a:rPr lang="uk-UA" sz="2400" dirty="0">
                <a:solidFill>
                  <a:srgbClr val="0B0080"/>
                </a:solidFill>
                <a:latin typeface="Arial" panose="020B0604020202020204" pitchFamily="34" charset="0"/>
                <a:hlinkClick r:id="rId11" tooltip="Нематеріальні активи"/>
              </a:rPr>
              <a:t>нематеріальні активи</a:t>
            </a:r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, а також </a:t>
            </a:r>
            <a:r>
              <a:rPr lang="uk-UA" sz="2400" dirty="0">
                <a:solidFill>
                  <a:srgbClr val="0B0080"/>
                </a:solidFill>
                <a:latin typeface="Arial" panose="020B0604020202020204" pitchFamily="34" charset="0"/>
                <a:hlinkClick r:id="rId12" tooltip="Цінні папери"/>
              </a:rPr>
              <a:t>цінні папери</a:t>
            </a:r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 та </a:t>
            </a:r>
            <a:r>
              <a:rPr lang="uk-UA" sz="2400" dirty="0">
                <a:solidFill>
                  <a:srgbClr val="0B0080"/>
                </a:solidFill>
                <a:latin typeface="Arial" panose="020B0604020202020204" pitchFamily="34" charset="0"/>
                <a:hlinkClick r:id="rId13" tooltip="Дериватив"/>
              </a:rPr>
              <a:t>деривативи</a:t>
            </a:r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, що використовуються у будь-яких операціях, крім операцій з їх випуску (</a:t>
            </a:r>
            <a:r>
              <a:rPr lang="uk-UA" sz="2400" dirty="0">
                <a:solidFill>
                  <a:srgbClr val="0B0080"/>
                </a:solidFill>
                <a:latin typeface="Arial" panose="020B0604020202020204" pitchFamily="34" charset="0"/>
                <a:hlinkClick r:id="rId14" tooltip="Емісія (економіка)"/>
              </a:rPr>
              <a:t>емісії</a:t>
            </a:r>
            <a:r>
              <a:rPr lang="uk-UA" sz="2400" dirty="0">
                <a:solidFill>
                  <a:srgbClr val="222222"/>
                </a:solidFill>
                <a:latin typeface="Arial" panose="020B0604020202020204" pitchFamily="34" charset="0"/>
              </a:rPr>
              <a:t>) та погашення.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23969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58_TF16411250.potx" id="{A260DA37-CFC9-4D02-84AC-0507580D9156}" vid="{7B0E278F-2D2E-40C5-B449-266E5B0CACE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schemas.openxmlformats.org/package/2006/metadata/core-properties"/>
    <ds:schemaRef ds:uri="6dc4bcd6-49db-4c07-9060-8acfc67cef9f"/>
    <ds:schemaRef ds:uri="http://purl.org/dc/elements/1.1/"/>
    <ds:schemaRef ds:uri="http://schemas.microsoft.com/office/infopath/2007/PartnerControls"/>
    <ds:schemaRef ds:uri="fb0879af-3eba-417a-a55a-ffe6dcd6ca77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Яркая бизнес-презентация</Template>
  <TotalTime>0</TotalTime>
  <Words>345</Words>
  <Application>Microsoft Office PowerPoint</Application>
  <PresentationFormat>Широкоэкранный</PresentationFormat>
  <Paragraphs>79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Arial Narrow</vt:lpstr>
      <vt:lpstr>Bahnschrift Light Condensed</vt:lpstr>
      <vt:lpstr>Bahnschrift SemiBold Condensed</vt:lpstr>
      <vt:lpstr>Calibri</vt:lpstr>
      <vt:lpstr>Candara</vt:lpstr>
      <vt:lpstr>Corbel</vt:lpstr>
      <vt:lpstr>Cuprum</vt:lpstr>
      <vt:lpstr>Tahoma</vt:lpstr>
      <vt:lpstr>Times New Roman</vt:lpstr>
      <vt:lpstr>Тема Office</vt:lpstr>
      <vt:lpstr>Маркетинг </vt:lpstr>
      <vt:lpstr>Презентация PowerPoint</vt:lpstr>
      <vt:lpstr>Презентация PowerPoint</vt:lpstr>
      <vt:lpstr>Презентация PowerPoint</vt:lpstr>
      <vt:lpstr>Основні принципи маркетингу</vt:lpstr>
      <vt:lpstr>Загальні функції маркетингу :</vt:lpstr>
      <vt:lpstr>Основні напрями маркетингової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силки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2018-11-19T18:27:00Z</dcterms:created>
  <dcterms:modified xsi:type="dcterms:W3CDTF">2018-11-19T19:39:26Z</dcterms:modified>
</cp:coreProperties>
</file>